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0"/>
  </p:notesMasterIdLst>
  <p:sldIdLst>
    <p:sldId id="256" r:id="rId5"/>
    <p:sldId id="356" r:id="rId6"/>
    <p:sldId id="357" r:id="rId7"/>
    <p:sldId id="361" r:id="rId8"/>
    <p:sldId id="3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2A2E3-736F-40C0-8F8B-B64CD1291EF9}" type="datetimeFigureOut">
              <a:rPr lang="nl-NL" smtClean="0"/>
              <a:t>17-3-2020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F84D2-3763-4959-A3B9-B1747F824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004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jdelijke aanduiding voor dia-afbeelding 1">
            <a:extLst>
              <a:ext uri="{FF2B5EF4-FFF2-40B4-BE49-F238E27FC236}">
                <a16:creationId xmlns:a16="http://schemas.microsoft.com/office/drawing/2014/main" id="{4E53041F-5484-4713-9902-5B693F5ED7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Tijdelijke aanduiding voor notities 2">
            <a:extLst>
              <a:ext uri="{FF2B5EF4-FFF2-40B4-BE49-F238E27FC236}">
                <a16:creationId xmlns:a16="http://schemas.microsoft.com/office/drawing/2014/main" id="{C3D29794-9A8E-4D98-BAEC-DB3A45C62D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/>
              <a:t>Zelfde doel als Wet BIG, WGBO en KWZ. Hierbij houdt verantwoorde zorg in dat je </a:t>
            </a:r>
            <a:r>
              <a:rPr lang="nl-NL" altLang="nl-NL" u="sng"/>
              <a:t>geen</a:t>
            </a:r>
            <a:r>
              <a:rPr lang="nl-NL" altLang="nl-NL"/>
              <a:t> onvrijwillige zorg biedt, tenzij…</a:t>
            </a:r>
          </a:p>
        </p:txBody>
      </p:sp>
      <p:sp>
        <p:nvSpPr>
          <p:cNvPr id="14340" name="Tijdelijke aanduiding voor dianummer 3">
            <a:extLst>
              <a:ext uri="{FF2B5EF4-FFF2-40B4-BE49-F238E27FC236}">
                <a16:creationId xmlns:a16="http://schemas.microsoft.com/office/drawing/2014/main" id="{F361A2DA-B43D-4583-B465-F92BB304ED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E2B77C1-EDD2-4CED-A5B6-C0C02B88E663}" type="slidenum">
              <a:rPr lang="nl-NL" altLang="nl-NL" sz="1200" smtClean="0"/>
              <a:pPr/>
              <a:t>2</a:t>
            </a:fld>
            <a:endParaRPr lang="nl-NL" altLang="nl-NL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952B5B-D145-4D6C-A157-7D31E72188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Wet zorg en dwang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A661F2F-472D-420D-96DF-DD3A3A75B8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4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C5101CA7-6A92-4D3A-8BE6-C066A9DA82E9}"/>
              </a:ext>
            </a:extLst>
          </p:cNvPr>
          <p:cNvSpPr txBox="1">
            <a:spLocks/>
          </p:cNvSpPr>
          <p:nvPr/>
        </p:nvSpPr>
        <p:spPr>
          <a:xfrm>
            <a:off x="2001838" y="620714"/>
            <a:ext cx="8177212" cy="4319587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nl-NL" b="1" u="sng" dirty="0"/>
              <a:t>Wet Zorg en dwang:</a:t>
            </a:r>
          </a:p>
          <a:p>
            <a:pPr>
              <a:defRPr/>
            </a:pPr>
            <a:r>
              <a:rPr lang="nl-NL" dirty="0"/>
              <a:t>De Wet </a:t>
            </a:r>
            <a:r>
              <a:rPr lang="nl-NL" dirty="0" err="1"/>
              <a:t>Bopz</a:t>
            </a:r>
            <a:r>
              <a:rPr lang="nl-NL" dirty="0"/>
              <a:t> (onvrijwillige opname en behandeling) is inmiddels zeer complex</a:t>
            </a:r>
          </a:p>
          <a:p>
            <a:pPr>
              <a:defRPr/>
            </a:pPr>
            <a:r>
              <a:rPr lang="nl-NL" dirty="0"/>
              <a:t>Naleving van de wet gebeurt niet altijd goed</a:t>
            </a:r>
          </a:p>
          <a:p>
            <a:pPr>
              <a:defRPr/>
            </a:pPr>
            <a:r>
              <a:rPr lang="nl-NL" b="1" i="1" dirty="0"/>
              <a:t>Cliënten met een verslaving en/of psychische problemen scheiden van dementerenden en verstandelijk gehandicapten </a:t>
            </a:r>
          </a:p>
          <a:p>
            <a:pPr>
              <a:defRPr/>
            </a:pPr>
            <a:r>
              <a:rPr lang="nl-NL" b="1" i="1" dirty="0"/>
              <a:t>Twee wetten </a:t>
            </a:r>
            <a:r>
              <a:rPr lang="nl-NL" dirty="0"/>
              <a:t>zullen daarom de Wet </a:t>
            </a:r>
            <a:r>
              <a:rPr lang="nl-NL" dirty="0" err="1"/>
              <a:t>Bopz</a:t>
            </a:r>
            <a:r>
              <a:rPr lang="nl-NL" dirty="0"/>
              <a:t> vervangen </a:t>
            </a:r>
          </a:p>
          <a:p>
            <a:pPr>
              <a:defRPr/>
            </a:pPr>
            <a:r>
              <a:rPr lang="nl-NL" b="1" i="1" dirty="0"/>
              <a:t>Wet verplichte GGZ </a:t>
            </a:r>
            <a:r>
              <a:rPr lang="nl-NL" dirty="0"/>
              <a:t>en </a:t>
            </a:r>
            <a:r>
              <a:rPr lang="nl-NL" b="1" i="1" dirty="0"/>
              <a:t>Wet Zorg en dwang</a:t>
            </a:r>
          </a:p>
        </p:txBody>
      </p:sp>
      <p:sp>
        <p:nvSpPr>
          <p:cNvPr id="6" name="PIJL-OMLAAG 5">
            <a:extLst>
              <a:ext uri="{FF2B5EF4-FFF2-40B4-BE49-F238E27FC236}">
                <a16:creationId xmlns:a16="http://schemas.microsoft.com/office/drawing/2014/main" id="{8020B753-57BF-4A1A-A779-7227812114DD}"/>
              </a:ext>
            </a:extLst>
          </p:cNvPr>
          <p:cNvSpPr/>
          <p:nvPr/>
        </p:nvSpPr>
        <p:spPr>
          <a:xfrm>
            <a:off x="5783263" y="5084763"/>
            <a:ext cx="360362" cy="4318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endParaRPr lang="nl-NL" sz="280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CE97176-6CA6-4E10-8CFE-2E9583AC6156}"/>
              </a:ext>
            </a:extLst>
          </p:cNvPr>
          <p:cNvSpPr txBox="1"/>
          <p:nvPr/>
        </p:nvSpPr>
        <p:spPr>
          <a:xfrm>
            <a:off x="2003426" y="5661026"/>
            <a:ext cx="8208963" cy="86677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>
            <a:defPPr>
              <a:defRPr lang="en-US"/>
            </a:defPPr>
            <a:lvl1pPr eaLnBrk="1" hangingPunct="1">
              <a:spcBef>
                <a:spcPct val="20000"/>
              </a:spcBef>
              <a:buFont typeface="Arial" pitchFamily="34" charset="0"/>
              <a:buNone/>
              <a:defRPr sz="2800"/>
            </a:lvl1pPr>
          </a:lstStyle>
          <a:p>
            <a:pPr algn="ctr">
              <a:defRPr/>
            </a:pPr>
            <a:r>
              <a:rPr lang="nl-NL" b="1" u="sng" dirty="0"/>
              <a:t>Doel:</a:t>
            </a:r>
          </a:p>
          <a:p>
            <a:pPr algn="ctr">
              <a:defRPr/>
            </a:pPr>
            <a:r>
              <a:rPr lang="nl-NL" dirty="0"/>
              <a:t>Verantwoorde zorg bieden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441F7E-AAD2-4471-8C00-2ABF6F231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5413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l-NL" sz="3200" dirty="0"/>
              <a:t>Op welke manieren is vrijheidsbeperking mogelijk vanuit Wet </a:t>
            </a:r>
            <a:r>
              <a:rPr lang="nl-NL" sz="3200" dirty="0" err="1"/>
              <a:t>Bopz</a:t>
            </a:r>
            <a:r>
              <a:rPr lang="nl-NL" sz="3200" dirty="0"/>
              <a:t> (Recht op vrijheid schenden)? (1)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E8FC2D05-D916-4B84-BE16-D23747C48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63708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nl-NL" b="1" i="1" dirty="0"/>
              <a:t>Gedwongen opname: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nl-NL" dirty="0"/>
              <a:t>Aanwezigheid van </a:t>
            </a:r>
            <a:r>
              <a:rPr lang="nl-NL" b="1" dirty="0"/>
              <a:t>geestesstoornis.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nl-NL" b="1" dirty="0"/>
              <a:t>Gevaar voor de cliënt zelf</a:t>
            </a:r>
            <a:r>
              <a:rPr lang="nl-NL" dirty="0"/>
              <a:t> en/of </a:t>
            </a:r>
            <a:r>
              <a:rPr lang="nl-NL" b="1" dirty="0"/>
              <a:t>anderen</a:t>
            </a:r>
            <a:r>
              <a:rPr lang="nl-NL" dirty="0"/>
              <a:t> buiten de instelling.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nl-NL" dirty="0"/>
              <a:t>Relatie tussen </a:t>
            </a:r>
            <a:r>
              <a:rPr lang="nl-NL" b="1" dirty="0"/>
              <a:t>gevaar</a:t>
            </a:r>
            <a:r>
              <a:rPr lang="nl-NL" dirty="0"/>
              <a:t> en de </a:t>
            </a:r>
            <a:r>
              <a:rPr lang="nl-NL" b="1" dirty="0"/>
              <a:t>geestesstoornis</a:t>
            </a:r>
            <a:r>
              <a:rPr lang="nl-NL" dirty="0"/>
              <a:t>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nl-NL" b="1" dirty="0"/>
              <a:t>Geen andere mogelijkheid </a:t>
            </a:r>
            <a:r>
              <a:rPr lang="nl-NL" dirty="0"/>
              <a:t>om gevaar af te wenden.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nl-NL" dirty="0"/>
              <a:t>Cliënt </a:t>
            </a:r>
            <a:r>
              <a:rPr lang="nl-NL" b="1" dirty="0"/>
              <a:t>verzet</a:t>
            </a:r>
            <a:r>
              <a:rPr lang="nl-NL" dirty="0"/>
              <a:t> zich tegen de opname.</a:t>
            </a:r>
          </a:p>
          <a:p>
            <a:pPr marL="0" lvl="1" indent="0">
              <a:buNone/>
              <a:defRPr/>
            </a:pP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>
            <a:extLst>
              <a:ext uri="{FF2B5EF4-FFF2-40B4-BE49-F238E27FC236}">
                <a16:creationId xmlns:a16="http://schemas.microsoft.com/office/drawing/2014/main" id="{381EE133-5223-43A5-A392-0FDD56969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9"/>
            <a:ext cx="8229600" cy="541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nl-NL" altLang="nl-NL"/>
              <a:t>Wet zorg en dwang</a:t>
            </a:r>
          </a:p>
        </p:txBody>
      </p:sp>
      <p:sp>
        <p:nvSpPr>
          <p:cNvPr id="16387" name="Tijdelijke aanduiding voor inhoud 2">
            <a:extLst>
              <a:ext uri="{FF2B5EF4-FFF2-40B4-BE49-F238E27FC236}">
                <a16:creationId xmlns:a16="http://schemas.microsoft.com/office/drawing/2014/main" id="{F8017ED2-1765-40D1-8464-9555D1E8E3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81200" y="995363"/>
            <a:ext cx="8229600" cy="4946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nl-NL" altLang="nl-NL"/>
              <a:t>Je mag onvrijwillige zorg toepassen bij:</a:t>
            </a:r>
          </a:p>
          <a:p>
            <a:r>
              <a:rPr lang="nl-NL" altLang="nl-NL" b="1"/>
              <a:t>mensen met een psychogeriatrische aandoening (zoals dementie) of een verstandelijke beperking</a:t>
            </a:r>
            <a:r>
              <a:rPr lang="nl-NL" altLang="nl-NL"/>
              <a:t> </a:t>
            </a:r>
          </a:p>
          <a:p>
            <a:r>
              <a:rPr lang="nl-NL" altLang="nl-NL"/>
              <a:t>als er sprake is van</a:t>
            </a:r>
            <a:r>
              <a:rPr lang="nl-NL" altLang="nl-NL" b="1"/>
              <a:t> ‘ernstig nadeel’ </a:t>
            </a:r>
          </a:p>
          <a:p>
            <a:r>
              <a:rPr lang="nl-NL" altLang="nl-NL"/>
              <a:t>er </a:t>
            </a:r>
            <a:r>
              <a:rPr lang="nl-NL" altLang="nl-NL" b="1"/>
              <a:t>geen vrijwillige alternatieven te </a:t>
            </a:r>
            <a:r>
              <a:rPr lang="nl-NL" altLang="nl-NL"/>
              <a:t>vinden zijn.  </a:t>
            </a:r>
            <a:br>
              <a:rPr lang="nl-NL" altLang="nl-NL"/>
            </a:br>
            <a:endParaRPr lang="nl-NL" alt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>
            <a:extLst>
              <a:ext uri="{FF2B5EF4-FFF2-40B4-BE49-F238E27FC236}">
                <a16:creationId xmlns:a16="http://schemas.microsoft.com/office/drawing/2014/main" id="{B15BC934-FC24-4438-8DA6-DC87F81E1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9"/>
            <a:ext cx="8229600" cy="541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nl-NL" altLang="nl-NL"/>
              <a:t>Ernstig nadeel</a:t>
            </a:r>
          </a:p>
        </p:txBody>
      </p:sp>
      <p:sp>
        <p:nvSpPr>
          <p:cNvPr id="17411" name="Tijdelijke aanduiding voor inhoud 2">
            <a:extLst>
              <a:ext uri="{FF2B5EF4-FFF2-40B4-BE49-F238E27FC236}">
                <a16:creationId xmlns:a16="http://schemas.microsoft.com/office/drawing/2014/main" id="{7C960608-C5BF-428A-81F1-978F0F5DBA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81200" y="995363"/>
            <a:ext cx="8229600" cy="4946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nl-NL" altLang="nl-NL"/>
              <a:t> </a:t>
            </a:r>
            <a:r>
              <a:rPr lang="nl-NL" altLang="nl-NL" sz="2800"/>
              <a:t>De cliënt brengt zichzelf of anderen in levensgevaar.</a:t>
            </a:r>
            <a:br>
              <a:rPr lang="nl-NL" altLang="nl-NL" sz="2800"/>
            </a:br>
            <a:r>
              <a:rPr lang="nl-NL" altLang="nl-NL" sz="2800"/>
              <a:t>- De cliënt brengt ernstig lichamelijk letsel toe.</a:t>
            </a:r>
            <a:br>
              <a:rPr lang="nl-NL" altLang="nl-NL" sz="2800"/>
            </a:br>
            <a:r>
              <a:rPr lang="nl-NL" altLang="nl-NL" sz="2800"/>
              <a:t>- De cliënt brengt ernstige psychische, materiële, immateriële of financiële schade toe.</a:t>
            </a:r>
            <a:br>
              <a:rPr lang="nl-NL" altLang="nl-NL" sz="2800"/>
            </a:br>
            <a:r>
              <a:rPr lang="nl-NL" altLang="nl-NL" sz="2800"/>
              <a:t>- Verwaarlozing of ‘maatschappelijk teloorgang van de cliënt of andere.</a:t>
            </a:r>
            <a:br>
              <a:rPr lang="nl-NL" altLang="nl-NL" sz="2800"/>
            </a:br>
            <a:r>
              <a:rPr lang="nl-NL" altLang="nl-NL" sz="2800"/>
              <a:t>- De veiligheid van de cliënt wordt bedreigd.</a:t>
            </a:r>
            <a:br>
              <a:rPr lang="nl-NL" altLang="nl-NL" sz="2800"/>
            </a:br>
            <a:r>
              <a:rPr lang="nl-NL" altLang="nl-NL" sz="2800"/>
              <a:t>- De cliënt roept met hinderlijk gedrag agressie van anderen op.</a:t>
            </a:r>
            <a:br>
              <a:rPr lang="nl-NL" altLang="nl-NL" sz="2800"/>
            </a:br>
            <a:r>
              <a:rPr lang="nl-NL" altLang="nl-NL" sz="2800"/>
              <a:t>- De algemene veiligheid van personen of goederen is in gevaar.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F2933D787AC248A2133EF09CA608D2" ma:contentTypeVersion="27" ma:contentTypeDescription="Een nieuw document maken." ma:contentTypeScope="" ma:versionID="73b50650fd5d265fe3261a7cf283a617">
  <xsd:schema xmlns:xsd="http://www.w3.org/2001/XMLSchema" xmlns:xs="http://www.w3.org/2001/XMLSchema" xmlns:p="http://schemas.microsoft.com/office/2006/metadata/properties" xmlns:ns3="06c8d0ed-5466-43b8-aaa7-7879cef1b1cd" xmlns:ns4="9f36a318-60cc-4b4a-b96a-35249cb8f911" targetNamespace="http://schemas.microsoft.com/office/2006/metadata/properties" ma:root="true" ma:fieldsID="772dd5925997835b3a4e6e35cce7b061" ns3:_="" ns4:_="">
    <xsd:import namespace="06c8d0ed-5466-43b8-aaa7-7879cef1b1cd"/>
    <xsd:import namespace="9f36a318-60cc-4b4a-b96a-35249cb8f911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8d0ed-5466-43b8-aaa7-7879cef1b1cd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1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34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36a318-60cc-4b4a-b96a-35249cb8f911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06c8d0ed-5466-43b8-aaa7-7879cef1b1cd">
      <UserInfo>
        <DisplayName/>
        <AccountId xsi:nil="true"/>
        <AccountType/>
      </UserInfo>
    </Teachers>
    <AppVersion xmlns="06c8d0ed-5466-43b8-aaa7-7879cef1b1cd" xsi:nil="true"/>
    <DefaultSectionNames xmlns="06c8d0ed-5466-43b8-aaa7-7879cef1b1cd" xsi:nil="true"/>
    <Owner xmlns="06c8d0ed-5466-43b8-aaa7-7879cef1b1cd">
      <UserInfo>
        <DisplayName/>
        <AccountId xsi:nil="true"/>
        <AccountType/>
      </UserInfo>
    </Owner>
    <Students xmlns="06c8d0ed-5466-43b8-aaa7-7879cef1b1cd">
      <UserInfo>
        <DisplayName/>
        <AccountId xsi:nil="true"/>
        <AccountType/>
      </UserInfo>
    </Students>
    <Student_Groups xmlns="06c8d0ed-5466-43b8-aaa7-7879cef1b1cd">
      <UserInfo>
        <DisplayName/>
        <AccountId xsi:nil="true"/>
        <AccountType/>
      </UserInfo>
    </Student_Groups>
    <Has_Teacher_Only_SectionGroup xmlns="06c8d0ed-5466-43b8-aaa7-7879cef1b1cd" xsi:nil="true"/>
    <NotebookType xmlns="06c8d0ed-5466-43b8-aaa7-7879cef1b1cd" xsi:nil="true"/>
    <FolderType xmlns="06c8d0ed-5466-43b8-aaa7-7879cef1b1cd" xsi:nil="true"/>
    <Invited_Teachers xmlns="06c8d0ed-5466-43b8-aaa7-7879cef1b1cd" xsi:nil="true"/>
    <Self_Registration_Enabled xmlns="06c8d0ed-5466-43b8-aaa7-7879cef1b1cd" xsi:nil="true"/>
    <CultureName xmlns="06c8d0ed-5466-43b8-aaa7-7879cef1b1cd" xsi:nil="true"/>
    <Invited_Students xmlns="06c8d0ed-5466-43b8-aaa7-7879cef1b1cd" xsi:nil="true"/>
    <Is_Collaboration_Space_Locked xmlns="06c8d0ed-5466-43b8-aaa7-7879cef1b1cd" xsi:nil="true"/>
  </documentManagement>
</p:properties>
</file>

<file path=customXml/itemProps1.xml><?xml version="1.0" encoding="utf-8"?>
<ds:datastoreItem xmlns:ds="http://schemas.openxmlformats.org/officeDocument/2006/customXml" ds:itemID="{50647B34-D809-47FA-B17E-57637F5BA6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c8d0ed-5466-43b8-aaa7-7879cef1b1cd"/>
    <ds:schemaRef ds:uri="9f36a318-60cc-4b4a-b96a-35249cb8f9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ACF6B9-4CEB-4E8B-B7AE-365EB19DA1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AFFAEF-8C77-4DCE-8ED5-67EAD368D277}">
  <ds:schemaRefs>
    <ds:schemaRef ds:uri="http://purl.org/dc/dcmitype/"/>
    <ds:schemaRef ds:uri="http://purl.org/dc/terms/"/>
    <ds:schemaRef ds:uri="06c8d0ed-5466-43b8-aaa7-7879cef1b1cd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9f36a318-60cc-4b4a-b96a-35249cb8f91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</TotalTime>
  <Words>178</Words>
  <Application>Microsoft Office PowerPoint</Application>
  <PresentationFormat>Breedbeeld</PresentationFormat>
  <Paragraphs>25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Impact</vt:lpstr>
      <vt:lpstr>Badge</vt:lpstr>
      <vt:lpstr>Wet zorg en dwang</vt:lpstr>
      <vt:lpstr>PowerPoint-presentatie</vt:lpstr>
      <vt:lpstr>Op welke manieren is vrijheidsbeperking mogelijk vanuit Wet Bopz (Recht op vrijheid schenden)? (1)</vt:lpstr>
      <vt:lpstr>Wet zorg en dwang</vt:lpstr>
      <vt:lpstr>Ernstig nadeel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zorg en dwang</dc:title>
  <dc:creator>Audrey (A.H.T.) Stassen</dc:creator>
  <cp:lastModifiedBy>Audrey (A.H.T.) Stassen</cp:lastModifiedBy>
  <cp:revision>1</cp:revision>
  <dcterms:created xsi:type="dcterms:W3CDTF">2020-03-17T13:19:14Z</dcterms:created>
  <dcterms:modified xsi:type="dcterms:W3CDTF">2020-03-17T13:21:47Z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0x0101008BF2933D787AC248A2133EF09CA608D2</vt:lpwstr>
  </property>
</Properties>
</file>